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72" r:id="rId3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16F"/>
    <a:srgbClr val="CD1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995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7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0DDBE6A1-CA0B-412D-A286-F243301DE45B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792288"/>
            <a:ext cx="8615362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2"/>
            <a:ext cx="7941310" cy="5652582"/>
          </a:xfrm>
          <a:prstGeom prst="rect">
            <a:avLst/>
          </a:prstGeom>
        </p:spPr>
        <p:txBody>
          <a:bodyPr vert="horz" lIns="138741" tIns="69370" rIns="138741" bIns="693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0B648A28-A32B-4AF9-8E50-FEF0C6B4E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3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8A28-A32B-4AF9-8E50-FEF0C6B4E7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92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8A28-A32B-4AF9-8E50-FEF0C6B4E7DB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5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9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2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6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4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0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8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9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7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DD80-2896-40E9-A8FD-0602C065F1A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273B-68E9-4CF8-A930-4D4BAB7B95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l" descr=" 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" name="fl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0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9" y="89190"/>
            <a:ext cx="1146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ETHICAL EMPLOYMENT IN THE SUPPLY CHAIN – ACTION PLAN 2018 - 2021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313" y="516187"/>
            <a:ext cx="2877018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ENFORCEMENT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4586" y="516187"/>
            <a:ext cx="2956828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ETHICAL PROCUREMENT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8548" y="516187"/>
            <a:ext cx="2795451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EMPLOYMENT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1133" y="516187"/>
            <a:ext cx="2771198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ENVIRONMENT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51133" y="885518"/>
            <a:ext cx="2771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The public in Wales is not a bystander and reports exploitation in all its forms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348547" y="885519"/>
            <a:ext cx="2795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All </a:t>
            </a:r>
            <a:r>
              <a:rPr lang="en-GB" sz="1000" b="1" dirty="0"/>
              <a:t>Wales working to a common policy with buy in across the organisations impacting mainstream and day </a:t>
            </a:r>
            <a:r>
              <a:rPr lang="en-GB" sz="1000" b="1"/>
              <a:t>to </a:t>
            </a:r>
            <a:r>
              <a:rPr lang="en-GB" sz="1000" b="1" smtClean="0"/>
              <a:t>day business</a:t>
            </a:r>
            <a:endParaRPr lang="en-GB" sz="1000" b="1" dirty="0"/>
          </a:p>
          <a:p>
            <a:endParaRPr lang="en-GB" sz="800" b="1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84584" y="885519"/>
            <a:ext cx="29568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Promoting the development of ethical supply chains in the delivery of contracts for the police service in Wales</a:t>
            </a:r>
          </a:p>
          <a:p>
            <a:pPr algn="ctr"/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1313" y="885519"/>
            <a:ext cx="287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Improving intelligence gathering through compliance with the Code of Practice</a:t>
            </a:r>
            <a:endParaRPr lang="en-GB" sz="1200" b="1" dirty="0"/>
          </a:p>
          <a:p>
            <a:endParaRPr lang="en-GB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09452"/>
              </p:ext>
            </p:extLst>
          </p:nvPr>
        </p:nvGraphicFramePr>
        <p:xfrm>
          <a:off x="6348547" y="1519688"/>
          <a:ext cx="2795452" cy="43092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18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026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COMMITMENT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ACTION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322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</a:t>
                      </a:r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collaborative, joined up policy and approach to be taken across Wales and with our partners 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Development of</a:t>
                      </a:r>
                      <a:r>
                        <a:rPr lang="en-GB" sz="800" baseline="0" dirty="0" smtClean="0"/>
                        <a:t> an All Wales whistle blowing policy with specific reference to the Code of Practice 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All staff to watch the 4 minute Welsh Government YouTube Video 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Obtain agreement on whether Ethical Dilemmas</a:t>
                      </a:r>
                      <a:r>
                        <a:rPr lang="en-GB" sz="800" baseline="0" dirty="0" smtClean="0"/>
                        <a:t> can be shared across forces and with Welsh Government to promote good practice 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8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Recruitment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 to be updated to reference the Code of Practice and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specify ethical employment 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8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Employment contract to confirm that</a:t>
                      </a:r>
                      <a:r>
                        <a:rPr lang="en-GB" sz="800" baseline="0" dirty="0" smtClean="0"/>
                        <a:t> employees are expected to comply with the Code of Practice</a:t>
                      </a:r>
                      <a:r>
                        <a:rPr lang="en-GB" sz="800" dirty="0" smtClean="0"/>
                        <a:t>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9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Wales consultation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meeting with the T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rade Unions – raise the Code of Practice and ensure it is on their agenda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10.2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Apply to be an accredited Living Wage Employer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Covered by</a:t>
                      </a:r>
                      <a:r>
                        <a:rPr lang="en-GB" sz="800" baseline="0" dirty="0" smtClean="0"/>
                        <a:t> well defined TUPE Regulations which the Forces adhere to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626083"/>
              </p:ext>
            </p:extLst>
          </p:nvPr>
        </p:nvGraphicFramePr>
        <p:xfrm>
          <a:off x="9351129" y="1519688"/>
          <a:ext cx="2771202" cy="30619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026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COMMITMENT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ACTION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84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1.1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Appoint Anti Slavery</a:t>
                      </a:r>
                      <a:r>
                        <a:rPr lang="en-GB" sz="800" baseline="0" dirty="0" smtClean="0"/>
                        <a:t> and Ethical Employment Champions 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84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2.1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Public Procurement Review Service, Feedback Service (Wales) and Crime Stoppers mechanism available. Unseen App installed</a:t>
                      </a:r>
                      <a:r>
                        <a:rPr lang="en-GB" sz="800" baseline="0" dirty="0" smtClean="0"/>
                        <a:t> on SWP devices.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Work with DSD and their equivalents across all Forces to incorporate </a:t>
                      </a:r>
                      <a:r>
                        <a:rPr lang="en-GB" sz="800" dirty="0" err="1" smtClean="0"/>
                        <a:t>UnSeen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App on Force issued devices 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6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Approach Welsh BBC to sign up to the Code of Practice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6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Approach Business in the Community to sign up to the Code</a:t>
                      </a:r>
                      <a:r>
                        <a:rPr lang="en-GB" sz="800" baseline="0" dirty="0" smtClean="0"/>
                        <a:t> of </a:t>
                      </a:r>
                      <a:r>
                        <a:rPr lang="en-GB" sz="800" baseline="0" dirty="0" smtClean="0"/>
                        <a:t>Practice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6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Engage Youth Groups / Schools / Colleges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11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Statement to be co-ordinated by the Champions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06592"/>
              </p:ext>
            </p:extLst>
          </p:nvPr>
        </p:nvGraphicFramePr>
        <p:xfrm>
          <a:off x="101313" y="1519688"/>
          <a:ext cx="2877018" cy="201002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21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026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COMMITMENT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ACTION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84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Effective communication of Whistle Blowing policy throughout the region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Develop an action plan for Officer</a:t>
                      </a:r>
                      <a:r>
                        <a:rPr lang="en-GB" sz="800" baseline="0" dirty="0" smtClean="0"/>
                        <a:t> and</a:t>
                      </a:r>
                      <a:r>
                        <a:rPr lang="en-GB" sz="800" dirty="0" smtClean="0"/>
                        <a:t> PSC Operator training on Code of Practice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5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Identification of intelligence gaps in relation to existing suppliers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5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Agreement required between Heads of Procurement and Directors of Intelligence regarding data cleansing of existing suppliers and process to be developed</a:t>
                      </a:r>
                      <a:r>
                        <a:rPr lang="en-GB" sz="800" baseline="0" dirty="0" smtClean="0"/>
                        <a:t> and implemented</a:t>
                      </a:r>
                      <a:endParaRPr lang="en-GB" sz="8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781361"/>
              </p:ext>
            </p:extLst>
          </p:nvPr>
        </p:nvGraphicFramePr>
        <p:xfrm>
          <a:off x="3184583" y="1519688"/>
          <a:ext cx="2939126" cy="45785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3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026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COMMITMENT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ACTION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84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Modern Slavery Statement to be produced 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high risk areas / roles for targeted training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4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Modern 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Slavery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Quality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 and make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compatible for etenderportal.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Share across Wales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Forces 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5 &amp; 6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Encourage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existing higher risk suppliers to view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Welsh Government video and incorporate into tender for new suppliers where relevant  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payment performance and to publish quarterly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6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high risk suppliers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targeted communication to be issued to those suppliers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7</a:t>
                      </a:r>
                      <a:endParaRPr lang="en-GB" sz="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 spend analysis in place – develop a risk assessment  and share knowledge and experience across </a:t>
                      </a: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sector in Wales and establish</a:t>
                      </a: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sub group under National Police Procurement Executive to develop a national plan for police service</a:t>
                      </a: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into contract terms the right to investigation and establish accountability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7.3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a clear process for how breaches will be dealt with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9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questions to be added to ensure all workers are free to join a Trade Union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1313" y="4248150"/>
            <a:ext cx="215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Key</a:t>
            </a:r>
          </a:p>
          <a:p>
            <a:r>
              <a:rPr lang="en-GB" sz="900" dirty="0" smtClean="0"/>
              <a:t>Blue = Completed Action</a:t>
            </a:r>
          </a:p>
          <a:p>
            <a:r>
              <a:rPr lang="en-GB" sz="900" dirty="0" smtClean="0"/>
              <a:t>Green  = Action on track</a:t>
            </a:r>
          </a:p>
          <a:p>
            <a:r>
              <a:rPr lang="en-GB" sz="900" dirty="0" smtClean="0"/>
              <a:t>No colour = Action not yet started</a:t>
            </a:r>
          </a:p>
          <a:p>
            <a:endParaRPr lang="en-GB" sz="900" dirty="0" smtClean="0"/>
          </a:p>
          <a:p>
            <a:r>
              <a:rPr lang="en-GB" sz="900" dirty="0" smtClean="0"/>
              <a:t>NB. Action numbers correspond to the Welsh Government Ethical Supply Chains Code of Practice commitments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0474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9" y="89190"/>
            <a:ext cx="1146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ETHICAL EMPLOYMENT IN THE SUPPLY CHAIN – ACTION PLAN 2018 - 2021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199" y="755946"/>
            <a:ext cx="5214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</a:rPr>
              <a:t>Additional actions identified for Welsh Government – Sue </a:t>
            </a:r>
            <a:r>
              <a:rPr lang="en-GB" sz="1200" b="1" dirty="0" err="1" smtClean="0">
                <a:solidFill>
                  <a:prstClr val="black"/>
                </a:solidFill>
              </a:rPr>
              <a:t>Hurrell</a:t>
            </a:r>
            <a:endParaRPr lang="en-GB" sz="1200" dirty="0">
              <a:solidFill>
                <a:prstClr val="black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28760"/>
              </p:ext>
            </p:extLst>
          </p:nvPr>
        </p:nvGraphicFramePr>
        <p:xfrm>
          <a:off x="385199" y="1299591"/>
          <a:ext cx="3707830" cy="166595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0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02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ACTION</a:t>
                      </a:r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Reward and Recognition scheme to be devised</a:t>
                      </a:r>
                      <a:r>
                        <a:rPr lang="en-GB" sz="1000" baseline="0" dirty="0" smtClean="0"/>
                        <a:t> and implemented with consideration given to Bronze, Silver and Gold awards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of key messages / </a:t>
                      </a:r>
                      <a:r>
                        <a:rPr lang="en-GB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quotables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developed e.g. ‘when does a bargain become a crime’, to aid with engaging the public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Develop campaign</a:t>
                      </a:r>
                      <a:r>
                        <a:rPr lang="en-GB" sz="1000" baseline="0" dirty="0" smtClean="0"/>
                        <a:t> material / targeted campaigns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108"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use of QR code on posters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656</Words>
  <Application>Microsoft Office PowerPoint</Application>
  <PresentationFormat>Widescreen</PresentationFormat>
  <Paragraphs>92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</vt:vector>
  </TitlesOfParts>
  <Company>South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Cloke,Lisa swp57251</dc:creator>
  <cp:lastModifiedBy>Freeman,Sian swp54890</cp:lastModifiedBy>
  <cp:revision>116</cp:revision>
  <cp:lastPrinted>2018-10-03T15:52:09Z</cp:lastPrinted>
  <dcterms:created xsi:type="dcterms:W3CDTF">2018-01-30T11:09:50Z</dcterms:created>
  <dcterms:modified xsi:type="dcterms:W3CDTF">2019-03-05T16:03:49Z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cb550187-5130-4a7f-a66d-88a0f603e241</vt:lpwstr>
  </property>
  <property fmtid="{D5CDD505-2E9C-101B-9397-08002B2CF9AE}" pid="3" name="Classification">
    <vt:lpwstr>OFFICIAL</vt:lpwstr>
  </property>
  <property fmtid="{D5CDD505-2E9C-101B-9397-08002B2CF9AE}" pid="4" name="Visibility">
    <vt:lpwstr>NOT VISIBLE</vt:lpwstr>
  </property>
</Properties>
</file>